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Fugaz One"/>
      <p:regular r:id="rId17"/>
    </p:embeddedFont>
    <p:embeddedFont>
      <p:font typeface="Ultra"/>
      <p:regular r:id="rId18"/>
    </p:embeddedFont>
    <p:embeddedFont>
      <p:font typeface="Alfa Slab On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B153CB-6378-47E1-982F-11652BBF695E}">
  <a:tblStyle styleId="{2FB153CB-6378-47E1-982F-11652BBF69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7" Type="http://schemas.openxmlformats.org/officeDocument/2006/relationships/font" Target="fonts/FugazOne-regular.fntdata"/><Relationship Id="rId16" Type="http://schemas.openxmlformats.org/officeDocument/2006/relationships/font" Target="fonts/ProximaNova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lfaSlabOne-regular.fntdata"/><Relationship Id="rId6" Type="http://schemas.openxmlformats.org/officeDocument/2006/relationships/slide" Target="slides/slide1.xml"/><Relationship Id="rId18" Type="http://schemas.openxmlformats.org/officeDocument/2006/relationships/font" Target="fonts/Ultr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XbK75hUzQz6g6MT1nbZ7wMpVct20UUOfy2EhimHrZmc/edit?usp=sharing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1ca81aa86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1ca81aa86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See how this lesson links to the course by viewing the final slide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Key TOK terms appear in a</a:t>
            </a:r>
            <a:r>
              <a:rPr b="1" lang="en-GB">
                <a:solidFill>
                  <a:srgbClr val="CC4125"/>
                </a:solidFill>
                <a:latin typeface="Proxima Nova"/>
                <a:ea typeface="Proxima Nova"/>
                <a:cs typeface="Proxima Nova"/>
                <a:sym typeface="Proxima Nova"/>
              </a:rPr>
              <a:t> red font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6f2f345d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6f2f345d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2c578567b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2c578567b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2c578567b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2c578567b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59312ac2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59312ac2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See the </a:t>
            </a:r>
            <a:r>
              <a:rPr lang="en-GB" u="sng">
                <a:solidFill>
                  <a:srgbClr val="1C3AA9"/>
                </a:solidFill>
                <a:latin typeface="Proxima Nova"/>
                <a:ea typeface="Proxima Nova"/>
                <a:cs typeface="Proxima Nova"/>
                <a:sym typeface="Proxima Nova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BQ5 assessment tracker</a:t>
            </a: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for suggestions on providing feedback, and recording students’ progress.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986c161b7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986c161b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d2adebd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d2adebd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Use this slide to access the ‘Exploration Points’ notes for BQ5, which will help students to develop a deeper knowledge of any TOK theme or area of knowledge. This will not only help them to master the TOK course in general, but also craft a great exhibition or essay. 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r>
              <a:rPr lang="en-GB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Be ready to provide more guidance on how to use this resource - ie, which media sources to focus on, which questions to address, which TED talks to watch, and which key terms and ideas to understand.</a:t>
            </a:r>
            <a:endParaRPr b="1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AUTOLAYOUT_12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0" y="0"/>
            <a:ext cx="3809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4269750" y="913500"/>
            <a:ext cx="4202700" cy="331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AUTOLAYOUT_66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 txBox="1"/>
          <p:nvPr>
            <p:ph type="ctrTitle"/>
          </p:nvPr>
        </p:nvSpPr>
        <p:spPr>
          <a:xfrm>
            <a:off x="1375600" y="939000"/>
            <a:ext cx="6369600" cy="2545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1387200" y="3637200"/>
            <a:ext cx="6369600" cy="567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AUTOLAYOUT_76">
    <p:bg>
      <p:bgPr>
        <a:solidFill>
          <a:srgbClr val="FFFFFF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24E5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1153900"/>
            <a:ext cx="2655000" cy="85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11700" y="2022050"/>
            <a:ext cx="2655000" cy="2928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2pPr>
            <a:lvl3pPr indent="-2921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3pPr>
            <a:lvl4pPr indent="-2921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4pPr>
            <a:lvl5pPr indent="-2921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5pPr>
            <a:lvl6pPr indent="-2921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6pPr>
            <a:lvl7pPr indent="-2921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●"/>
              <a:defRPr sz="1000">
                <a:solidFill>
                  <a:srgbClr val="F6F2D2"/>
                </a:solidFill>
              </a:defRPr>
            </a:lvl7pPr>
            <a:lvl8pPr indent="-2921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6F2D2"/>
              </a:buClr>
              <a:buSzPts val="1000"/>
              <a:buChar char="○"/>
              <a:defRPr sz="1000">
                <a:solidFill>
                  <a:srgbClr val="F6F2D2"/>
                </a:solidFill>
              </a:defRPr>
            </a:lvl8pPr>
            <a:lvl9pPr indent="-2921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6F2D2"/>
              </a:buClr>
              <a:buSzPts val="1000"/>
              <a:buChar char="■"/>
              <a:defRPr sz="1000">
                <a:solidFill>
                  <a:srgbClr val="F6F2D2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AUTOLAYOUT_126"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6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rgbClr val="212121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400"/>
              <a:buChar char="○"/>
              <a:defRPr sz="1400">
                <a:solidFill>
                  <a:srgbClr val="61616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400"/>
              <a:buChar char="■"/>
              <a:defRPr sz="1400">
                <a:solidFill>
                  <a:srgbClr val="61616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AUTOLAYOUT_120">
    <p:bg>
      <p:bgPr>
        <a:solidFill>
          <a:srgbClr val="FFFFFF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2540450"/>
            <a:ext cx="31197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529200" y="2540450"/>
            <a:ext cx="5295300" cy="203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hyperlink" Target="https://docs.google.com/spreadsheets/d/16BDSql75VJ6M5XUioGSsEDgZi7YHv1cBSAoT6DN-UUM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theoryofknowledge.net/areas-of-knowledge/human-sciences/" TargetMode="External"/><Relationship Id="rId10" Type="http://schemas.openxmlformats.org/officeDocument/2006/relationships/hyperlink" Target="https://theoryofknowledge.net/areas-of-knowledge/history/" TargetMode="External"/><Relationship Id="rId13" Type="http://schemas.openxmlformats.org/officeDocument/2006/relationships/hyperlink" Target="https://theoryofknowledge.net/areas-of-knowledge/natural-sciences/" TargetMode="External"/><Relationship Id="rId12" Type="http://schemas.openxmlformats.org/officeDocument/2006/relationships/hyperlink" Target="https://theoryofknowledge.net/areas-of-knowledge/mathematics/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theoryofknowledge.net/the-tok-themes/knowledge-and-the-knower/" TargetMode="External"/><Relationship Id="rId4" Type="http://schemas.openxmlformats.org/officeDocument/2006/relationships/hyperlink" Target="https://theoryofknowledge.net/the-tok-course/tok-optional-themes/knowledge-and-indigenous-societies/" TargetMode="External"/><Relationship Id="rId9" Type="http://schemas.openxmlformats.org/officeDocument/2006/relationships/hyperlink" Target="https://theoryofknowledge.net/areas-of-knowledge/the-arts/" TargetMode="External"/><Relationship Id="rId15" Type="http://schemas.openxmlformats.org/officeDocument/2006/relationships/image" Target="../media/image3.jpg"/><Relationship Id="rId14" Type="http://schemas.openxmlformats.org/officeDocument/2006/relationships/hyperlink" Target="https://theoryofknowledge.net/the-tok-course/" TargetMode="External"/><Relationship Id="rId5" Type="http://schemas.openxmlformats.org/officeDocument/2006/relationships/hyperlink" Target="https://theoryofknowledge.net/the-tok-course/tok-optional-themes/knowledge-and-language/" TargetMode="External"/><Relationship Id="rId6" Type="http://schemas.openxmlformats.org/officeDocument/2006/relationships/hyperlink" Target="https://theoryofknowledge.net/the-tok-course/tok-optional-themes/knowledge-and-politics/" TargetMode="External"/><Relationship Id="rId7" Type="http://schemas.openxmlformats.org/officeDocument/2006/relationships/hyperlink" Target="https://theoryofknowledge.net/the-tok-course/tok-optional-themes/knowledge-and-religion/" TargetMode="External"/><Relationship Id="rId8" Type="http://schemas.openxmlformats.org/officeDocument/2006/relationships/hyperlink" Target="https://theoryofknowledge.net/the-tok-course/tok-optional-themes/knowledge-and-technolog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 rotWithShape="1">
          <a:blip r:embed="rId3">
            <a:alphaModFix amt="50000"/>
          </a:blip>
          <a:srcRect b="4995" l="0" r="0" t="5004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/>
          <p:nvPr>
            <p:ph type="ctrTitle"/>
          </p:nvPr>
        </p:nvSpPr>
        <p:spPr>
          <a:xfrm>
            <a:off x="952075" y="1419700"/>
            <a:ext cx="7268100" cy="22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Fugaz One"/>
                <a:ea typeface="Fugaz One"/>
                <a:cs typeface="Fugaz One"/>
                <a:sym typeface="Fugaz One"/>
              </a:rPr>
              <a:t>FINAL TOUCHES TO THE FINAL EXHIBITION</a:t>
            </a:r>
            <a:endParaRPr b="1" sz="5000">
              <a:latin typeface="Fugaz One"/>
              <a:ea typeface="Fugaz One"/>
              <a:cs typeface="Fugaz One"/>
              <a:sym typeface="Fugaz One"/>
            </a:endParaRPr>
          </a:p>
        </p:txBody>
      </p:sp>
      <p:sp>
        <p:nvSpPr>
          <p:cNvPr id="83" name="Google Shape;83;p18"/>
          <p:cNvSpPr txBox="1"/>
          <p:nvPr>
            <p:ph idx="1" type="subTitle"/>
          </p:nvPr>
        </p:nvSpPr>
        <p:spPr>
          <a:xfrm>
            <a:off x="952075" y="3808275"/>
            <a:ext cx="7268100" cy="8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400">
                <a:solidFill>
                  <a:srgbClr val="D0E0E3"/>
                </a:solidFill>
              </a:rPr>
              <a:t>I have understood and applied the feedback from my teacher to my final exhibition</a:t>
            </a:r>
            <a:endParaRPr i="1" sz="2400">
              <a:solidFill>
                <a:srgbClr val="D0E0E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4" name="Google Shape;84;p18"/>
          <p:cNvSpPr txBox="1"/>
          <p:nvPr/>
        </p:nvSpPr>
        <p:spPr>
          <a:xfrm>
            <a:off x="1776475" y="588600"/>
            <a:ext cx="64437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BQ5</a:t>
            </a:r>
            <a:r>
              <a:rPr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 Creativity </a:t>
            </a:r>
            <a:r>
              <a:rPr b="1" i="1" lang="en-GB" sz="3000">
                <a:solidFill>
                  <a:srgbClr val="D0E0E3"/>
                </a:solidFill>
                <a:latin typeface="Proxima Nova"/>
                <a:ea typeface="Proxima Nova"/>
                <a:cs typeface="Proxima Nova"/>
                <a:sym typeface="Proxima Nova"/>
              </a:rPr>
              <a:t>Lesson 3</a:t>
            </a:r>
            <a:endParaRPr b="1" i="1" sz="3000">
              <a:solidFill>
                <a:srgbClr val="D0E0E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2076" y="638525"/>
            <a:ext cx="639920" cy="6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7862" l="0" r="0" t="7862"/>
          <a:stretch/>
        </p:blipFill>
        <p:spPr>
          <a:xfrm>
            <a:off x="1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/>
          <p:nvPr/>
        </p:nvSpPr>
        <p:spPr>
          <a:xfrm>
            <a:off x="0" y="861175"/>
            <a:ext cx="4568400" cy="3427800"/>
          </a:xfrm>
          <a:prstGeom prst="rect">
            <a:avLst/>
          </a:prstGeom>
          <a:solidFill>
            <a:srgbClr val="FFFFFF">
              <a:alpha val="854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>
            <a:off x="329350" y="1108375"/>
            <a:ext cx="3997500" cy="10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4800">
                <a:solidFill>
                  <a:srgbClr val="134F5C"/>
                </a:solidFill>
                <a:latin typeface="Ultra"/>
                <a:ea typeface="Ultra"/>
                <a:cs typeface="Ultra"/>
                <a:sym typeface="Ultra"/>
              </a:rPr>
              <a:t>Starter</a:t>
            </a:r>
            <a:endParaRPr b="0" sz="4800">
              <a:solidFill>
                <a:srgbClr val="134F5C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29350" y="2195100"/>
            <a:ext cx="3997500" cy="18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Find the </a:t>
            </a:r>
            <a:r>
              <a:rPr lang="en-GB" sz="2200" u="sng">
                <a:solidFill>
                  <a:schemeClr val="hlink"/>
                </a:solidFill>
                <a:hlinkClick r:id="rId4"/>
              </a:rPr>
              <a:t>shared feedback form</a:t>
            </a:r>
            <a:r>
              <a:rPr lang="en-GB" sz="2200"/>
              <a:t>.</a:t>
            </a:r>
            <a:endParaRPr sz="2200"/>
          </a:p>
          <a:p>
            <a:pPr indent="-368300" lvl="0" marL="457200" rtl="0" algn="l">
              <a:spcBef>
                <a:spcPts val="1600"/>
              </a:spcBef>
              <a:spcAft>
                <a:spcPts val="1600"/>
              </a:spcAft>
              <a:buSzPts val="2200"/>
              <a:buChar char="●"/>
            </a:pPr>
            <a:r>
              <a:rPr lang="en-GB" sz="2200"/>
              <a:t>What do you have to share with your teacher?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6155" l="0" r="0" t="6155"/>
          <a:stretch/>
        </p:blipFill>
        <p:spPr>
          <a:xfrm>
            <a:off x="3278400" y="0"/>
            <a:ext cx="58656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>
            <p:ph type="title"/>
          </p:nvPr>
        </p:nvSpPr>
        <p:spPr>
          <a:xfrm>
            <a:off x="217325" y="509550"/>
            <a:ext cx="2816100" cy="106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D0E0E3"/>
                </a:solidFill>
                <a:latin typeface="Ultra"/>
                <a:ea typeface="Ultra"/>
                <a:cs typeface="Ultra"/>
                <a:sym typeface="Ultra"/>
              </a:rPr>
              <a:t>The feedback process - part 1</a:t>
            </a:r>
            <a:endParaRPr sz="2200">
              <a:solidFill>
                <a:srgbClr val="D0E0E3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217325" y="1622400"/>
            <a:ext cx="28161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In the first three columns of the shared feedback form, add your name, IA prompt that you have chosen, and the three objects that you have selected.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Share your draft exhibition commentary with your teachers. If you haven’t quite finished this, you’ll have this lesson to do so.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200"/>
              <a:t>Think of a title for your exhibition. This should ‘clearly indicate’ your IA prompt.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 rotWithShape="1">
          <a:blip r:embed="rId3">
            <a:alphaModFix/>
          </a:blip>
          <a:srcRect b="6155" l="0" r="0" t="6155"/>
          <a:stretch/>
        </p:blipFill>
        <p:spPr>
          <a:xfrm>
            <a:off x="3278400" y="0"/>
            <a:ext cx="58656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>
            <p:ph type="title"/>
          </p:nvPr>
        </p:nvSpPr>
        <p:spPr>
          <a:xfrm>
            <a:off x="183400" y="316650"/>
            <a:ext cx="2910900" cy="104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D0E0E3"/>
                </a:solidFill>
                <a:latin typeface="Ultra"/>
                <a:ea typeface="Ultra"/>
                <a:cs typeface="Ultra"/>
                <a:sym typeface="Ultra"/>
              </a:rPr>
              <a:t>The feedback process - part 2</a:t>
            </a:r>
            <a:endParaRPr sz="2200">
              <a:solidFill>
                <a:srgbClr val="D0E0E3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83400" y="1510925"/>
            <a:ext cx="2910900" cy="34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Your teacher will give you feedback for you to put the finishing touches to your exhibition. This will be based on the four assessment strands: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AutoNum type="arabicPeriod"/>
            </a:pPr>
            <a:r>
              <a:rPr b="1" lang="en-GB" sz="1100"/>
              <a:t>Identifying a clear real-world context for your objects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-GB" sz="1100"/>
              <a:t>Clearly linking the objects to an IA prompt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-GB" sz="1100">
                <a:solidFill>
                  <a:srgbClr val="E6B8AF"/>
                </a:solidFill>
              </a:rPr>
              <a:t>Justifying</a:t>
            </a:r>
            <a:r>
              <a:rPr b="1" lang="en-GB" sz="1100"/>
              <a:t> why you chose your objects</a:t>
            </a:r>
            <a:endParaRPr b="1"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-GB" sz="1100"/>
              <a:t>Supporting your points with </a:t>
            </a:r>
            <a:r>
              <a:rPr b="1" lang="en-GB" sz="1100">
                <a:solidFill>
                  <a:srgbClr val="E6B8AF"/>
                </a:solidFill>
              </a:rPr>
              <a:t>evidence</a:t>
            </a:r>
            <a:endParaRPr b="1" sz="1100">
              <a:solidFill>
                <a:srgbClr val="E6B8A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en-GB" sz="1100"/>
              <a:t>Check your two practice presentations to help you understand this.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ctrTitle"/>
          </p:nvPr>
        </p:nvSpPr>
        <p:spPr>
          <a:xfrm>
            <a:off x="4676100" y="430875"/>
            <a:ext cx="4191000" cy="420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0" lang="en-GB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What makes your exhibition uniquely yours?</a:t>
            </a:r>
            <a:endParaRPr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0" l="20630" r="23368" t="0"/>
          <a:stretch/>
        </p:blipFill>
        <p:spPr>
          <a:xfrm>
            <a:off x="0" y="0"/>
            <a:ext cx="4322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 rot="-5400000">
            <a:off x="-1204225" y="1951875"/>
            <a:ext cx="44568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45818E"/>
                </a:solidFill>
                <a:latin typeface="Ultra"/>
                <a:ea typeface="Ultra"/>
                <a:cs typeface="Ultra"/>
                <a:sym typeface="Ultra"/>
              </a:rPr>
              <a:t>Linking this lesson to the course</a:t>
            </a:r>
            <a:endParaRPr sz="2700">
              <a:solidFill>
                <a:srgbClr val="45818E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2002325" y="371625"/>
            <a:ext cx="6830100" cy="11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-GB" sz="1400"/>
              <a:t>During this lesson, we consider the </a:t>
            </a:r>
            <a:r>
              <a:rPr i="1" lang="en-GB" sz="1400">
                <a:highlight>
                  <a:srgbClr val="D0E0E3"/>
                </a:highlight>
              </a:rPr>
              <a:t>highlighted</a:t>
            </a:r>
            <a:r>
              <a:rPr i="1" lang="en-GB" sz="1400"/>
              <a:t> aspects of the TOK course</a:t>
            </a:r>
            <a:endParaRPr i="1" sz="1400"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i="1" lang="en-GB" sz="1400"/>
              <a:t>The images used in the presentation slides can also give students ideas about selecting exhibition objects; see also our link below to </a:t>
            </a:r>
            <a:r>
              <a:rPr b="1" i="1" lang="en-GB" sz="1400">
                <a:highlight>
                  <a:srgbClr val="FBD1E6"/>
                </a:highlight>
              </a:rPr>
              <a:t>specific IA prompts</a:t>
            </a:r>
            <a:endParaRPr i="1" sz="1400"/>
          </a:p>
        </p:txBody>
      </p:sp>
      <p:graphicFrame>
        <p:nvGraphicFramePr>
          <p:cNvPr id="120" name="Google Shape;120;p23"/>
          <p:cNvGraphicFramePr/>
          <p:nvPr/>
        </p:nvGraphicFramePr>
        <p:xfrm>
          <a:off x="2002350" y="1768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{2FB153CB-6378-47E1-982F-11652BBF695E}</a:tableStyleId>
              </a:tblPr>
              <a:tblGrid>
                <a:gridCol w="1694025"/>
                <a:gridCol w="1694025"/>
                <a:gridCol w="1694025"/>
                <a:gridCol w="1694025"/>
              </a:tblGrid>
              <a:tr h="58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CORE THEME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OPTIONAL THEMES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AREAS OF KNOWLEDGE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TOK ASSESSMENT</a:t>
                      </a:r>
                      <a:endParaRPr b="1"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4782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Knowledge &amp; the knower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Indigenous societies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arts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essay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67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Language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History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84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Politics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human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TOK exhibition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This lesson gives general exhibition advice, so doesn’t link to specific prompts </a:t>
                      </a:r>
                      <a:endParaRPr i="1" sz="11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D0E0E3"/>
                    </a:solidFill>
                  </a:tcPr>
                </a:tc>
              </a:tr>
              <a:tr h="528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Religion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Mathematics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5111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Technology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2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The natural sciences</a:t>
                      </a:r>
                      <a:endParaRPr sz="1200">
                        <a:solidFill>
                          <a:schemeClr val="dk2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356650" y="2442450"/>
            <a:ext cx="2698800" cy="2375100"/>
          </a:xfrm>
          <a:prstGeom prst="rect">
            <a:avLst/>
          </a:prstGeom>
          <a:solidFill>
            <a:srgbClr val="EAD1D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CORE THEME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u="sng">
                <a:solidFill>
                  <a:schemeClr val="hlink"/>
                </a:solidFill>
                <a:hlinkClick r:id="rId3"/>
              </a:rPr>
              <a:t>Knowledge &amp; the knower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26" name="Google Shape;126;p24"/>
          <p:cNvSpPr txBox="1"/>
          <p:nvPr/>
        </p:nvSpPr>
        <p:spPr>
          <a:xfrm>
            <a:off x="3234000" y="2442475"/>
            <a:ext cx="2752500" cy="2375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OPTIONAL THEMES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Indigenous societies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Language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Politics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Religion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Technology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6172675" y="2442450"/>
            <a:ext cx="2698800" cy="2375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AREAS OF KNOWLEDGE</a:t>
            </a:r>
            <a:endParaRPr sz="18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The arts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0"/>
              </a:rPr>
              <a:t>History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1"/>
              </a:rPr>
              <a:t>Human sciences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2"/>
              </a:rPr>
              <a:t>Mathematics</a:t>
            </a:r>
            <a:endParaRPr b="1" sz="16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</a:pPr>
            <a:r>
              <a:rPr b="1" lang="en-GB" sz="16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3"/>
              </a:rPr>
              <a:t>Natural sciences</a:t>
            </a:r>
            <a:endParaRPr b="1"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3234000" y="301925"/>
            <a:ext cx="56376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Explore the TOK themes and areas of knowledge in more depth via a range of thinkers, media sources, and other resources, in our </a:t>
            </a:r>
            <a:r>
              <a:rPr b="1" lang="en-GB">
                <a:solidFill>
                  <a:srgbClr val="45818E"/>
                </a:solidFill>
                <a:latin typeface="Proxima Nova"/>
                <a:ea typeface="Proxima Nova"/>
                <a:cs typeface="Proxima Nova"/>
                <a:sym typeface="Proxima Nova"/>
              </a:rPr>
              <a:t>EXPLORATION POINTS DOCUMENTS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. </a:t>
            </a:r>
            <a:endParaRPr b="1">
              <a:solidFill>
                <a:srgbClr val="21212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Access the documents via the links below. You’ll also find the EP icons on all of the 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14"/>
              </a:rPr>
              <a:t>TOK course</a:t>
            </a:r>
            <a:r>
              <a:rPr b="1" lang="en-GB">
                <a:solidFill>
                  <a:srgbClr val="212121"/>
                </a:solidFill>
                <a:latin typeface="Proxima Nova"/>
                <a:ea typeface="Proxima Nova"/>
                <a:cs typeface="Proxima Nova"/>
                <a:sym typeface="Proxima Nova"/>
              </a:rPr>
              <a:t> pages of the site to help you unpack the quotes, KQs, and real-life situations that you find there.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56650" y="301925"/>
            <a:ext cx="2698799" cy="179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